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25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38" r:id="rId27"/>
    <p:sldId id="539" r:id="rId28"/>
    <p:sldId id="540" r:id="rId29"/>
    <p:sldId id="541" r:id="rId30"/>
    <p:sldId id="542" r:id="rId31"/>
    <p:sldId id="543" r:id="rId32"/>
    <p:sldId id="544" r:id="rId33"/>
    <p:sldId id="545" r:id="rId34"/>
    <p:sldId id="546" r:id="rId35"/>
    <p:sldId id="547" r:id="rId36"/>
    <p:sldId id="548" r:id="rId37"/>
    <p:sldId id="549" r:id="rId38"/>
    <p:sldId id="550" r:id="rId39"/>
    <p:sldId id="551" r:id="rId40"/>
    <p:sldId id="552" r:id="rId41"/>
    <p:sldId id="553" r:id="rId42"/>
    <p:sldId id="554" r:id="rId43"/>
    <p:sldId id="555" r:id="rId44"/>
    <p:sldId id="556" r:id="rId45"/>
    <p:sldId id="557" r:id="rId46"/>
    <p:sldId id="558" r:id="rId47"/>
    <p:sldId id="559" r:id="rId48"/>
    <p:sldId id="560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86" d="100"/>
          <a:sy n="86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>
                <a:solidFill>
                  <a:srgbClr val="0070C0"/>
                </a:solidFill>
              </a:rPr>
              <a:t>College Technical Math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/>
              <a:t>Section 4.1</a:t>
            </a:r>
          </a:p>
          <a:p>
            <a:pPr eaLnBrk="1" hangingPunct="1"/>
            <a:r>
              <a:rPr lang="en-US" dirty="0"/>
              <a:t>US Customary Units of Measure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070" y="1143000"/>
            <a:ext cx="4938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Dimensional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0447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Dimensional analysis </a:t>
            </a:r>
            <a:r>
              <a:rPr lang="en-US" sz="2800" dirty="0"/>
              <a:t>is the process of </a:t>
            </a:r>
            <a:r>
              <a:rPr lang="en-US" sz="2800" dirty="0">
                <a:solidFill>
                  <a:srgbClr val="FF0000"/>
                </a:solidFill>
              </a:rPr>
              <a:t>multiplying by conversion factors</a:t>
            </a:r>
            <a:r>
              <a:rPr lang="en-US" sz="2800" dirty="0"/>
              <a:t> to convert between units of measure.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1" y="3124200"/>
            <a:ext cx="4572000" cy="2667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76601"/>
            <a:ext cx="4343400" cy="238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070" y="1143000"/>
            <a:ext cx="4938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Dimensional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2296180"/>
                <a:ext cx="62717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480 </m:t>
                    </m:r>
                    <m:r>
                      <a:rPr lang="en-US" sz="2800" b="0" i="1" smtClean="0">
                        <a:latin typeface="Cambria Math"/>
                      </a:rPr>
                      <m:t>𝑖𝑛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𝑓𝑡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(Example)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6180"/>
                <a:ext cx="627178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043" t="-11628" r="-68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143000" y="3124200"/>
            <a:ext cx="3467111" cy="1371600"/>
            <a:chOff x="1143000" y="3124200"/>
            <a:chExt cx="3467111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43000" y="3284210"/>
                  <a:ext cx="13594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480 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3284210"/>
                  <a:ext cx="135941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1219200" y="3807430"/>
              <a:ext cx="3390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502410" y="31242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49362" y="3309610"/>
                <a:ext cx="1160638" cy="91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12 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362" y="3309610"/>
                <a:ext cx="1160638" cy="9114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981200" y="3429000"/>
            <a:ext cx="1553281" cy="866260"/>
            <a:chOff x="1981200" y="3429000"/>
            <a:chExt cx="1553281" cy="866260"/>
          </a:xfrm>
        </p:grpSpPr>
        <p:cxnSp>
          <p:nvCxnSpPr>
            <p:cNvPr id="15" name="Straight Connector 14"/>
            <p:cNvCxnSpPr/>
            <p:nvPr/>
          </p:nvCxnSpPr>
          <p:spPr bwMode="auto">
            <a:xfrm flipV="1">
              <a:off x="1981200" y="3429000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3229681" y="3958916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10111" y="3276600"/>
                <a:ext cx="1747145" cy="908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480 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11" y="3276600"/>
                <a:ext cx="1747145" cy="9086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57256" y="3515380"/>
                <a:ext cx="15483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=40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6" y="3515380"/>
                <a:ext cx="154837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070" y="1143000"/>
            <a:ext cx="4938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Dimensional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2296180"/>
                <a:ext cx="63652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7.5 </m:t>
                    </m:r>
                    <m:r>
                      <a:rPr lang="en-US" sz="2800" b="0" i="1" smtClean="0">
                        <a:latin typeface="Cambria Math"/>
                      </a:rPr>
                      <m:t>𝑔𝑎𝑙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p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(Example)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6180"/>
                <a:ext cx="636520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011" t="-11628" r="-67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49362" y="3309610"/>
                <a:ext cx="1180323" cy="975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𝑞𝑡𝑠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𝑔𝑎𝑙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362" y="3309610"/>
                <a:ext cx="1180323" cy="9757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981200" y="3429000"/>
            <a:ext cx="1553281" cy="866260"/>
            <a:chOff x="1981200" y="3429000"/>
            <a:chExt cx="1553281" cy="866260"/>
          </a:xfrm>
        </p:grpSpPr>
        <p:cxnSp>
          <p:nvCxnSpPr>
            <p:cNvPr id="15" name="Straight Connector 14"/>
            <p:cNvCxnSpPr/>
            <p:nvPr/>
          </p:nvCxnSpPr>
          <p:spPr bwMode="auto">
            <a:xfrm flipV="1">
              <a:off x="1981200" y="3429000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3229681" y="3958916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94028" y="3284210"/>
                <a:ext cx="1149033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𝑝𝑡𝑠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𝑞𝑡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028" y="3284210"/>
                <a:ext cx="1149033" cy="9743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86400" y="3284210"/>
                <a:ext cx="317253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60 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𝑝𝑡𝑠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=60 </m:t>
                      </m:r>
                      <m:r>
                        <a:rPr lang="en-US" sz="2800" b="0" i="1" smtClean="0">
                          <a:latin typeface="Cambria Math"/>
                        </a:rPr>
                        <m:t>𝑝𝑡𝑠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284210"/>
                <a:ext cx="3172535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43000" y="3124200"/>
            <a:ext cx="4343400" cy="1371600"/>
            <a:chOff x="1143000" y="3124200"/>
            <a:chExt cx="4343400" cy="1371600"/>
          </a:xfrm>
        </p:grpSpPr>
        <p:grpSp>
          <p:nvGrpSpPr>
            <p:cNvPr id="12" name="Group 11"/>
            <p:cNvGrpSpPr/>
            <p:nvPr/>
          </p:nvGrpSpPr>
          <p:grpSpPr>
            <a:xfrm>
              <a:off x="1143000" y="3124200"/>
              <a:ext cx="4343400" cy="1371600"/>
              <a:chOff x="1143000" y="3124200"/>
              <a:chExt cx="4343400" cy="1371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143000" y="3284210"/>
                    <a:ext cx="145283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.5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𝑔𝑎𝑙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3284210"/>
                    <a:ext cx="1452834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 bwMode="auto">
              <a:xfrm flipV="1">
                <a:off x="1219200" y="3776990"/>
                <a:ext cx="4267200" cy="304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2502410" y="3124200"/>
                <a:ext cx="0" cy="1371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" name="Straight Connector 3"/>
            <p:cNvCxnSpPr/>
            <p:nvPr/>
          </p:nvCxnSpPr>
          <p:spPr bwMode="auto">
            <a:xfrm>
              <a:off x="4038600" y="31242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3200400" y="3352800"/>
            <a:ext cx="1752600" cy="866260"/>
            <a:chOff x="1781881" y="3429000"/>
            <a:chExt cx="1752600" cy="866260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1781881" y="3429000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3229681" y="3958916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455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070" y="1143000"/>
            <a:ext cx="4938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Dimensional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329190"/>
                <a:ext cx="80046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65 </m:t>
                    </m:r>
                    <m:r>
                      <a:rPr lang="en-US" sz="2800" b="0" i="1" smtClean="0">
                        <a:latin typeface="Cambria Math"/>
                      </a:rPr>
                      <m:t>𝑚𝑝h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𝑓𝑒𝑒𝑡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𝑝𝑒𝑟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𝑠𝑒𝑐𝑜𝑛𝑑</m:t>
                    </m:r>
                  </m:oMath>
                </a14:m>
                <a:r>
                  <a:rPr lang="en-US" sz="2800" dirty="0"/>
                  <a:t>   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29190"/>
                <a:ext cx="800469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23" t="-11628" r="-30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609600" y="3352800"/>
            <a:ext cx="5257800" cy="1066800"/>
            <a:chOff x="1066800" y="3352800"/>
            <a:chExt cx="52578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66800" y="3352800"/>
                  <a:ext cx="1186735" cy="9105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65 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𝑚𝑖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h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3352800"/>
                  <a:ext cx="1186735" cy="91057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 bwMode="auto">
            <a:xfrm>
              <a:off x="1219200" y="3882370"/>
              <a:ext cx="510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362200" y="33528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733800" y="33528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105400" y="33528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05000" y="3352800"/>
                <a:ext cx="1504707" cy="91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5280 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352800"/>
                <a:ext cx="1504707" cy="9114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371600" y="3429000"/>
            <a:ext cx="1553281" cy="866260"/>
            <a:chOff x="1981200" y="3429000"/>
            <a:chExt cx="1553281" cy="866260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1981200" y="3429000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3229681" y="3958916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59935" y="3352800"/>
                <a:ext cx="138826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935" y="3352800"/>
                <a:ext cx="1388265" cy="9103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066800" y="3406672"/>
            <a:ext cx="3238511" cy="857596"/>
            <a:chOff x="257881" y="3482872"/>
            <a:chExt cx="3238511" cy="857596"/>
          </a:xfrm>
        </p:grpSpPr>
        <p:cxnSp>
          <p:nvCxnSpPr>
            <p:cNvPr id="22" name="Straight Connector 21"/>
            <p:cNvCxnSpPr/>
            <p:nvPr/>
          </p:nvCxnSpPr>
          <p:spPr bwMode="auto">
            <a:xfrm flipV="1">
              <a:off x="3191592" y="3482872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257881" y="4004124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0" y="3406260"/>
                <a:ext cx="1189492" cy="901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06260"/>
                <a:ext cx="1189492" cy="9019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000511" y="3453070"/>
            <a:ext cx="1423772" cy="840662"/>
            <a:chOff x="862228" y="3429000"/>
            <a:chExt cx="1423772" cy="840662"/>
          </a:xfrm>
        </p:grpSpPr>
        <p:cxnSp>
          <p:nvCxnSpPr>
            <p:cNvPr id="26" name="Straight Connector 25"/>
            <p:cNvCxnSpPr/>
            <p:nvPr/>
          </p:nvCxnSpPr>
          <p:spPr bwMode="auto">
            <a:xfrm flipV="1">
              <a:off x="1981200" y="3429000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862228" y="3933318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18200" y="3431804"/>
                <a:ext cx="2269724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343200 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3600 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200" y="3431804"/>
                <a:ext cx="2269724" cy="9115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43600" y="4574804"/>
                <a:ext cx="1747145" cy="911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95.3 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574804"/>
                <a:ext cx="1747145" cy="9115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3276600"/>
            <a:ext cx="3467111" cy="1600200"/>
            <a:chOff x="1143000" y="2895600"/>
            <a:chExt cx="3467111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43000" y="2895600"/>
                  <a:ext cx="1443793" cy="900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36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2895600"/>
                  <a:ext cx="1443793" cy="90024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 bwMode="auto">
            <a:xfrm>
              <a:off x="1219200" y="3807430"/>
              <a:ext cx="3390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2502410" y="31242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9362" y="3690610"/>
                <a:ext cx="1203919" cy="910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𝑙𝑏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16 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𝑜𝑧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362" y="3690610"/>
                <a:ext cx="1203919" cy="9105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981200" y="3657600"/>
            <a:ext cx="1553281" cy="1018660"/>
            <a:chOff x="1981200" y="3276600"/>
            <a:chExt cx="1553281" cy="1018660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1981200" y="3276600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229681" y="3958916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10111" y="3657600"/>
                <a:ext cx="1789529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36.8 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𝑙𝑏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11" y="3657600"/>
                <a:ext cx="1789529" cy="9075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57256" y="3896380"/>
                <a:ext cx="1755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=2.3 </m:t>
                      </m:r>
                      <m:r>
                        <a:rPr lang="en-US" sz="2800" b="0" i="1" smtClean="0">
                          <a:latin typeface="Cambria Math"/>
                        </a:rPr>
                        <m:t>𝑙𝑏𝑠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6" y="3896380"/>
                <a:ext cx="175535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8987" y="2057400"/>
                <a:ext cx="7137018" cy="702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36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lb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/>
                  <a:t>.              (Skill Check)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87" y="2057400"/>
                <a:ext cx="7137018" cy="702500"/>
              </a:xfrm>
              <a:prstGeom prst="rect">
                <a:avLst/>
              </a:prstGeom>
              <a:blipFill rotWithShape="1">
                <a:blip r:embed="rId6"/>
                <a:stretch>
                  <a:fillRect l="-1793" r="-683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141070" y="1143000"/>
            <a:ext cx="4938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Dimensional Analysis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990600" y="3158878"/>
            <a:ext cx="6969608" cy="1905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5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070" y="1143000"/>
            <a:ext cx="4938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Dimensional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15047"/>
                <a:ext cx="7108613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𝑚𝑖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𝑦𝑑𝑠</m:t>
                    </m:r>
                  </m:oMath>
                </a14:m>
                <a:r>
                  <a:rPr lang="en-US" sz="2800" dirty="0"/>
                  <a:t>.              (Skill Check)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15047"/>
                <a:ext cx="7108613" cy="700705"/>
              </a:xfrm>
              <a:prstGeom prst="rect">
                <a:avLst/>
              </a:prstGeom>
              <a:blipFill rotWithShape="1">
                <a:blip r:embed="rId2"/>
                <a:stretch>
                  <a:fillRect l="-1801" r="-686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87362" y="3766810"/>
                <a:ext cx="1578445" cy="908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5280 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362" y="3766810"/>
                <a:ext cx="1578445" cy="9088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24400" y="3741410"/>
                <a:ext cx="4301049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13200 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𝑦𝑑𝑠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=4400 </m:t>
                      </m:r>
                      <m:r>
                        <a:rPr lang="en-US" sz="2800" b="0" i="1" smtClean="0">
                          <a:latin typeface="Cambria Math"/>
                        </a:rPr>
                        <m:t>𝑦𝑑𝑠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41410"/>
                <a:ext cx="4301049" cy="9103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81000" y="3352800"/>
            <a:ext cx="4343400" cy="1600200"/>
            <a:chOff x="1143000" y="2895600"/>
            <a:chExt cx="4343400" cy="1600200"/>
          </a:xfrm>
        </p:grpSpPr>
        <p:grpSp>
          <p:nvGrpSpPr>
            <p:cNvPr id="18" name="Group 17"/>
            <p:cNvGrpSpPr/>
            <p:nvPr/>
          </p:nvGrpSpPr>
          <p:grpSpPr>
            <a:xfrm>
              <a:off x="1143000" y="2895600"/>
              <a:ext cx="4343400" cy="1600200"/>
              <a:chOff x="1143000" y="2895600"/>
              <a:chExt cx="4343400" cy="16002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143000" y="2895600"/>
                    <a:ext cx="1380121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2895600"/>
                    <a:ext cx="1380121" cy="89896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1219200" y="3776990"/>
                <a:ext cx="4267200" cy="304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2502410" y="3124200"/>
                <a:ext cx="0" cy="1371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" name="Straight Connector 18"/>
            <p:cNvCxnSpPr/>
            <p:nvPr/>
          </p:nvCxnSpPr>
          <p:spPr bwMode="auto">
            <a:xfrm>
              <a:off x="4038600" y="3124200"/>
              <a:ext cx="0" cy="137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2971800" y="3810000"/>
            <a:ext cx="1219200" cy="866260"/>
            <a:chOff x="2315281" y="3429000"/>
            <a:chExt cx="1219200" cy="866260"/>
          </a:xfrm>
        </p:grpSpPr>
        <p:cxnSp>
          <p:nvCxnSpPr>
            <p:cNvPr id="24" name="Straight Connector 23"/>
            <p:cNvCxnSpPr/>
            <p:nvPr/>
          </p:nvCxnSpPr>
          <p:spPr bwMode="auto">
            <a:xfrm flipV="1">
              <a:off x="2315281" y="3429000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3229681" y="3958916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219200" y="3689968"/>
            <a:ext cx="1705681" cy="1034432"/>
            <a:chOff x="1828800" y="3260828"/>
            <a:chExt cx="1705681" cy="1034432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1828800" y="3260828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3229681" y="3958916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64311" y="3739361"/>
                <a:ext cx="1055289" cy="985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311" y="3739361"/>
                <a:ext cx="1055289" cy="9859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 bwMode="auto">
          <a:xfrm>
            <a:off x="152400" y="3193844"/>
            <a:ext cx="8720649" cy="1905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7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070" y="1143000"/>
            <a:ext cx="4938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Dimensional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215047"/>
                <a:ext cx="76156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24 </m:t>
                    </m:r>
                    <m:r>
                      <a:rPr lang="en-US" sz="2800" b="0" i="1" smtClean="0">
                        <a:latin typeface="Cambria Math"/>
                      </a:rPr>
                      <m:t>𝑓𝑡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𝑚𝑝h</m:t>
                    </m:r>
                  </m:oMath>
                </a14:m>
                <a:r>
                  <a:rPr lang="en-US" sz="2800" dirty="0"/>
                  <a:t>.              (Skill Check)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15047"/>
                <a:ext cx="761561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8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9600" y="3352800"/>
            <a:ext cx="5257800" cy="1066800"/>
            <a:chOff x="1066800" y="3352800"/>
            <a:chExt cx="52578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066800" y="3352800"/>
                  <a:ext cx="1107163" cy="911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24 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𝑓𝑡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3352800"/>
                  <a:ext cx="1107163" cy="9114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 bwMode="auto">
            <a:xfrm>
              <a:off x="1219200" y="3882370"/>
              <a:ext cx="510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362200" y="33528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733800" y="33528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105400" y="33528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5000" y="3352800"/>
                <a:ext cx="1504706" cy="101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5280 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352800"/>
                <a:ext cx="1504706" cy="1014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19200" y="3429000"/>
            <a:ext cx="1981200" cy="866260"/>
            <a:chOff x="1828800" y="3429000"/>
            <a:chExt cx="1981200" cy="866260"/>
          </a:xfrm>
        </p:grpSpPr>
        <p:cxnSp>
          <p:nvCxnSpPr>
            <p:cNvPr id="13" name="Straight Connector 12"/>
            <p:cNvCxnSpPr/>
            <p:nvPr/>
          </p:nvCxnSpPr>
          <p:spPr bwMode="auto">
            <a:xfrm flipV="1">
              <a:off x="1828800" y="3429000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3505200" y="3958916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59935" y="3352800"/>
                <a:ext cx="118949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60 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935" y="3352800"/>
                <a:ext cx="1189493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66800" y="3406672"/>
            <a:ext cx="3238511" cy="857596"/>
            <a:chOff x="257881" y="3482872"/>
            <a:chExt cx="3238511" cy="857596"/>
          </a:xfrm>
        </p:grpSpPr>
        <p:cxnSp>
          <p:nvCxnSpPr>
            <p:cNvPr id="17" name="Straight Connector 16"/>
            <p:cNvCxnSpPr/>
            <p:nvPr/>
          </p:nvCxnSpPr>
          <p:spPr bwMode="auto">
            <a:xfrm flipV="1">
              <a:off x="3191592" y="3482872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57881" y="4004124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3406260"/>
                <a:ext cx="1388265" cy="901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60 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06260"/>
                <a:ext cx="1388265" cy="9019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810000" y="3453070"/>
            <a:ext cx="1752600" cy="840662"/>
            <a:chOff x="862228" y="3429000"/>
            <a:chExt cx="1752600" cy="840662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2310028" y="3429000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862228" y="3933318"/>
              <a:ext cx="304800" cy="33634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18200" y="3431804"/>
                <a:ext cx="2150525" cy="901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86400 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5280 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200" y="3431804"/>
                <a:ext cx="2150525" cy="9019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43600" y="4574804"/>
                <a:ext cx="1826719" cy="901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16.4 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574804"/>
                <a:ext cx="1826719" cy="9019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 bwMode="auto">
          <a:xfrm>
            <a:off x="152400" y="3193844"/>
            <a:ext cx="8720649" cy="228287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2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71600"/>
            <a:ext cx="4279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Tables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tables in the front cover of the textbook contain directions on what factor to multiply by to convert between the US customary units of measure. The handout I gave you last week include these tables.</a:t>
            </a:r>
          </a:p>
        </p:txBody>
      </p:sp>
    </p:spTree>
    <p:extLst>
      <p:ext uri="{BB962C8B-B14F-4D97-AF65-F5344CB8AC3E}">
        <p14:creationId xmlns:p14="http://schemas.microsoft.com/office/powerpoint/2010/main" val="175396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71600"/>
            <a:ext cx="4279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248" y="2329190"/>
                <a:ext cx="6473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460 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𝑙𝑏𝑠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" y="2329190"/>
                <a:ext cx="647395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77" t="-11628" r="-65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92080" y="3264118"/>
            <a:ext cx="7315199" cy="2261989"/>
            <a:chOff x="692080" y="3264118"/>
            <a:chExt cx="7315199" cy="2261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19200" y="3264118"/>
                  <a:ext cx="421461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460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0.0625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=28.75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𝑙𝑏𝑠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3264118"/>
                  <a:ext cx="421461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2743200" y="3787338"/>
              <a:ext cx="457200" cy="78466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2080" y="4572000"/>
                  <a:ext cx="731519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This is the factor used to convert “from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2800" dirty="0"/>
                    <a:t>” “to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𝑙𝑏𝑠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2800" dirty="0"/>
                    <a:t>”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80" y="4572000"/>
                  <a:ext cx="7315199" cy="9541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50" t="-6369" b="-16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88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71600"/>
            <a:ext cx="4279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248" y="2329190"/>
                <a:ext cx="6792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43. 4 </m:t>
                    </m:r>
                    <m:r>
                      <a:rPr lang="en-US" sz="2800" b="0" i="1" smtClean="0">
                        <a:latin typeface="Cambria Math"/>
                      </a:rPr>
                      <m:t>𝑦𝑑𝑠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in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" y="2329190"/>
                <a:ext cx="679211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8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92080" y="3264118"/>
            <a:ext cx="7315199" cy="2261989"/>
            <a:chOff x="692080" y="3264118"/>
            <a:chExt cx="7315199" cy="2261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19200" y="3264118"/>
                  <a:ext cx="374211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43.4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36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=1562.4 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3264118"/>
                  <a:ext cx="374211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2438400" y="3733800"/>
              <a:ext cx="762000" cy="914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2080" y="4572000"/>
                  <a:ext cx="731519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This is the factor used to convert “from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𝑦𝑑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2800" dirty="0"/>
                    <a:t>” “to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2800" dirty="0"/>
                    <a:t>”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80" y="4572000"/>
                  <a:ext cx="7315199" cy="9541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50" t="-6369" b="-16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27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596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 Customary Units - Length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209800"/>
            <a:ext cx="5645150" cy="35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2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71600"/>
            <a:ext cx="4279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248" y="2329190"/>
                <a:ext cx="65226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128 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pts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" y="2329190"/>
                <a:ext cx="652268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64" t="-11628" r="-56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3264118"/>
                <a:ext cx="3240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128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0.125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=16 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264118"/>
                <a:ext cx="324082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 flipV="1">
            <a:off x="2743200" y="3787338"/>
            <a:ext cx="457200" cy="7846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2080" y="4572000"/>
                <a:ext cx="731519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This is the factor used to convert “from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” “to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”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80" y="4572000"/>
                <a:ext cx="7315199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75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0" y="3918059"/>
                <a:ext cx="31506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=16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0.5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=8 </m:t>
                      </m:r>
                      <m:r>
                        <a:rPr lang="en-US" sz="2800" b="0" i="1" smtClean="0">
                          <a:latin typeface="Cambria Math"/>
                        </a:rPr>
                        <m:t>𝑝𝑡𝑠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18059"/>
                <a:ext cx="315060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 flipH="1" flipV="1">
            <a:off x="4349679" y="4441279"/>
            <a:ext cx="110345" cy="6077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6401" y="4938833"/>
                <a:ext cx="6781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This is the factor used to convert “from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” “to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𝑝𝑡𝑠</m:t>
                    </m:r>
                    <m:r>
                      <a:rPr lang="en-US" sz="2800" b="0" i="1" smtClean="0">
                        <a:latin typeface="Cambria Math"/>
                      </a:rPr>
                      <m:t>."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4938833"/>
                <a:ext cx="6781800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797" t="-6369" r="-125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8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71600"/>
            <a:ext cx="4279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248" y="2329190"/>
                <a:ext cx="6556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1.5 </m:t>
                    </m:r>
                    <m:r>
                      <a:rPr lang="en-US" sz="2800" b="0" i="1" smtClean="0">
                        <a:latin typeface="Cambria Math"/>
                      </a:rPr>
                      <m:t>𝑚𝑖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t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 (Skill Check)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" y="2329190"/>
                <a:ext cx="655679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53" t="-11628" r="-120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3264118"/>
                <a:ext cx="36100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1.5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5280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=7920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264118"/>
                <a:ext cx="361009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4256852"/>
                <a:ext cx="64472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45 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𝑜</m:t>
                    </m:r>
                    <m:r>
                      <a:rPr lang="en-US" sz="2800" b="0" i="1" smtClean="0"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 (Skill Check)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56852"/>
                <a:ext cx="644721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987" t="-11628" r="-85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9952" y="5191780"/>
                <a:ext cx="31105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45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0.5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=22.5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952" y="5191780"/>
                <a:ext cx="311053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219200" y="3264118"/>
            <a:ext cx="3733800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19200" y="5092918"/>
            <a:ext cx="3733800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6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71600"/>
            <a:ext cx="4279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248" y="2329190"/>
                <a:ext cx="6785447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12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𝑓𝑡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 (Skill Check)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" y="2329190"/>
                <a:ext cx="6785447" cy="701602"/>
              </a:xfrm>
              <a:prstGeom prst="rect">
                <a:avLst/>
              </a:prstGeom>
              <a:blipFill rotWithShape="1">
                <a:blip r:embed="rId2"/>
                <a:stretch>
                  <a:fillRect l="-1887" r="-988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3074038"/>
                <a:ext cx="323819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12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=153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074038"/>
                <a:ext cx="3238194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4256852"/>
                <a:ext cx="71688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4800 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latin typeface="Cambria Math"/>
                      </a:rPr>
                      <m:t>𝑎𝑙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 (Skill Check)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56852"/>
                <a:ext cx="716888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87" t="-11628" r="-76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9952" y="5105400"/>
                <a:ext cx="65878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4800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0.125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(0.5)(0.5)(0.25)=37.5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952" y="5105400"/>
                <a:ext cx="658789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219200" y="3074038"/>
            <a:ext cx="3733800" cy="8883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19200" y="5092918"/>
            <a:ext cx="6330686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2192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Standard Notation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Measures that contain two or more units of measure are called </a:t>
            </a:r>
            <a:r>
              <a:rPr lang="en-US" sz="2800" dirty="0">
                <a:solidFill>
                  <a:srgbClr val="FF0000"/>
                </a:solidFill>
              </a:rPr>
              <a:t>mixed measures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Mixed measures are in </a:t>
            </a:r>
            <a:r>
              <a:rPr lang="en-US" sz="2800" dirty="0">
                <a:solidFill>
                  <a:srgbClr val="FF0000"/>
                </a:solidFill>
              </a:rPr>
              <a:t>standard form</a:t>
            </a:r>
            <a:r>
              <a:rPr lang="en-US" sz="2800" dirty="0"/>
              <a:t> if the number associated with each unit of measure is less than the number required to convert to the next larger unit.</a:t>
            </a:r>
          </a:p>
        </p:txBody>
      </p:sp>
    </p:spTree>
    <p:extLst>
      <p:ext uri="{BB962C8B-B14F-4D97-AF65-F5344CB8AC3E}">
        <p14:creationId xmlns:p14="http://schemas.microsoft.com/office/powerpoint/2010/main" val="3523456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2192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Standard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275" y="2256402"/>
                <a:ext cx="8445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2 </m:t>
                    </m:r>
                    <m:r>
                      <a:rPr lang="en-US" sz="2800" b="0" i="1" smtClean="0">
                        <a:latin typeface="Cambria Math"/>
                      </a:rPr>
                      <m:t>𝑓𝑡</m:t>
                    </m:r>
                    <m:r>
                      <a:rPr lang="en-US" sz="2800" b="0" i="1" smtClean="0">
                        <a:latin typeface="Cambria Math"/>
                      </a:rPr>
                      <m:t>  20 </m:t>
                    </m:r>
                    <m:r>
                      <a:rPr lang="en-US" sz="2800" b="0" i="1" smtClean="0">
                        <a:latin typeface="Cambria Math"/>
                      </a:rPr>
                      <m:t>𝑖𝑛</m:t>
                    </m:r>
                  </m:oMath>
                </a14:m>
                <a:r>
                  <a:rPr lang="en-US" sz="2800" dirty="0"/>
                  <a:t> to standard notation.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5" y="2256402"/>
                <a:ext cx="844545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43" t="-11628" r="-21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Since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12 </m:t>
                    </m:r>
                    <m:r>
                      <a:rPr lang="en-US" sz="2800" b="0" i="1" smtClean="0">
                        <a:latin typeface="Cambria Math"/>
                      </a:rPr>
                      <m:t>𝑖𝑛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1 </m:t>
                    </m:r>
                    <m:r>
                      <a:rPr lang="en-US" sz="2800" b="0" i="1" smtClean="0">
                        <a:latin typeface="Cambria Math"/>
                      </a:rPr>
                      <m:t>𝑓𝑡</m:t>
                    </m:r>
                  </m:oMath>
                </a14:m>
                <a:r>
                  <a:rPr lang="en-US" sz="2800" dirty="0"/>
                  <a:t>, we need to convert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20 </m:t>
                    </m:r>
                    <m:r>
                      <a:rPr lang="en-US" sz="2800" b="0" i="1" smtClean="0">
                        <a:latin typeface="Cambria Math"/>
                      </a:rPr>
                      <m:t>𝑖𝑛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𝑓𝑡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𝑖𝑛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5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7200" y="4800600"/>
            <a:ext cx="2021922" cy="564163"/>
            <a:chOff x="457200" y="4800600"/>
            <a:chExt cx="2021922" cy="56416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143000" y="48006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143000" y="4800600"/>
              <a:ext cx="133612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7200" y="4841543"/>
                  <a:ext cx="13853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 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12   </m:t>
                      </m:r>
                      <m:r>
                        <a:rPr lang="en-US" sz="2800" b="0" i="1" smtClean="0">
                          <a:latin typeface="Cambria Math"/>
                        </a:rPr>
                        <m:t>20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841543"/>
                  <a:ext cx="1385316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7800" y="4353580"/>
                <a:ext cx="11569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1  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 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53580"/>
                <a:ext cx="115698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05200" y="4364869"/>
                <a:ext cx="46155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  <m:r>
                        <a:rPr lang="en-US" sz="2800" b="0" i="1" smtClean="0">
                          <a:latin typeface="Cambria Math"/>
                        </a:rPr>
                        <m:t> 20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latin typeface="Cambria Math"/>
                        </a:rPr>
                        <m:t>=2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  <m:r>
                        <a:rPr lang="en-US" sz="2800" b="0" i="1" smtClean="0">
                          <a:latin typeface="Cambria Math"/>
                        </a:rPr>
                        <m:t>+1 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  <m:r>
                        <a:rPr lang="en-US" sz="2800" b="0" i="1" smtClean="0">
                          <a:latin typeface="Cambria Math"/>
                        </a:rPr>
                        <m:t> 8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364869"/>
                <a:ext cx="461555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25769" y="4963180"/>
                <a:ext cx="20370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=3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  <m:r>
                        <a:rPr lang="en-US" sz="2800" b="0" i="1" smtClean="0">
                          <a:latin typeface="Cambria Math"/>
                        </a:rPr>
                        <m:t>  8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769" y="4963180"/>
                <a:ext cx="203703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9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2192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Standard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275" y="2256402"/>
                <a:ext cx="8335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5 </m:t>
                    </m:r>
                    <m:r>
                      <a:rPr lang="en-US" sz="2800" b="0" i="1" smtClean="0">
                        <a:latin typeface="Cambria Math"/>
                      </a:rPr>
                      <m:t>𝑙𝑏</m:t>
                    </m:r>
                    <m:r>
                      <a:rPr lang="en-US" sz="2800" b="0" i="1" smtClean="0">
                        <a:latin typeface="Cambria Math"/>
                      </a:rPr>
                      <m:t> 25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to standard notation.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5" y="2256402"/>
                <a:ext cx="833555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2" t="-11628" r="-80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Since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16 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1 </m:t>
                    </m:r>
                    <m:r>
                      <a:rPr lang="en-US" sz="2800" b="0" i="1" smtClean="0">
                        <a:latin typeface="Cambria Math"/>
                      </a:rPr>
                      <m:t>𝑙𝑏</m:t>
                    </m:r>
                  </m:oMath>
                </a14:m>
                <a:r>
                  <a:rPr lang="en-US" sz="2800" dirty="0"/>
                  <a:t>, we need to convert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25 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5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7200" y="4800600"/>
            <a:ext cx="2021922" cy="564163"/>
            <a:chOff x="457200" y="4800600"/>
            <a:chExt cx="2021922" cy="56416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143000" y="48006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143000" y="4800600"/>
              <a:ext cx="133612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7200" y="4841543"/>
                  <a:ext cx="13853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 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16   </m:t>
                      </m:r>
                      <m:r>
                        <a:rPr lang="en-US" sz="2800" b="0" i="1" smtClean="0">
                          <a:latin typeface="Cambria Math"/>
                        </a:rPr>
                        <m:t>25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841543"/>
                  <a:ext cx="1385316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7800" y="4353580"/>
                <a:ext cx="11569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1  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 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53580"/>
                <a:ext cx="115698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05200" y="4364869"/>
                <a:ext cx="46080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5 </m:t>
                      </m:r>
                      <m:r>
                        <a:rPr lang="en-US" sz="2800" b="0" i="1" smtClean="0">
                          <a:latin typeface="Cambria Math"/>
                        </a:rPr>
                        <m:t>𝑙𝑏</m:t>
                      </m:r>
                      <m:r>
                        <a:rPr lang="en-US" sz="2800" b="0" i="1" smtClean="0">
                          <a:latin typeface="Cambria Math"/>
                        </a:rPr>
                        <m:t> 25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  <m:r>
                        <a:rPr lang="en-US" sz="2800" b="0" i="1" smtClean="0">
                          <a:latin typeface="Cambria Math"/>
                        </a:rPr>
                        <m:t>=5 </m:t>
                      </m:r>
                      <m:r>
                        <a:rPr lang="en-US" sz="2800" b="0" i="1" smtClean="0">
                          <a:latin typeface="Cambria Math"/>
                        </a:rPr>
                        <m:t>𝑙𝑏</m:t>
                      </m:r>
                      <m:r>
                        <a:rPr lang="en-US" sz="2800" b="0" i="1" smtClean="0">
                          <a:latin typeface="Cambria Math"/>
                        </a:rPr>
                        <m:t>+1 </m:t>
                      </m:r>
                      <m:r>
                        <a:rPr lang="en-US" sz="2800" b="0" i="1" smtClean="0">
                          <a:latin typeface="Cambria Math"/>
                        </a:rPr>
                        <m:t>𝑙𝑏</m:t>
                      </m:r>
                      <m:r>
                        <a:rPr lang="en-US" sz="2800" b="0" i="1" smtClean="0">
                          <a:latin typeface="Cambria Math"/>
                        </a:rPr>
                        <m:t> 9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364869"/>
                <a:ext cx="460805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25769" y="4963180"/>
                <a:ext cx="20489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=6 </m:t>
                      </m:r>
                      <m:r>
                        <a:rPr lang="en-US" sz="2800" b="0" i="1" smtClean="0">
                          <a:latin typeface="Cambria Math"/>
                        </a:rPr>
                        <m:t>𝑙𝑏</m:t>
                      </m:r>
                      <m:r>
                        <a:rPr lang="en-US" sz="2800" b="0" i="1" smtClean="0">
                          <a:latin typeface="Cambria Math"/>
                        </a:rPr>
                        <m:t>  9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769" y="4963180"/>
                <a:ext cx="204895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2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2192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Standard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981200"/>
                <a:ext cx="8991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3 </m:t>
                    </m:r>
                    <m:r>
                      <a:rPr lang="en-US" sz="2800" b="0" i="1" smtClean="0">
                        <a:latin typeface="Cambria Math"/>
                      </a:rPr>
                      <m:t>𝑔𝑎𝑙</m:t>
                    </m:r>
                    <m:r>
                      <a:rPr lang="en-US" sz="2800" b="0" i="1" smtClean="0">
                        <a:latin typeface="Cambria Math"/>
                      </a:rPr>
                      <m:t> 5 </m:t>
                    </m:r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  <m:r>
                      <a:rPr lang="en-US" sz="2800" b="0" i="1" smtClean="0">
                        <a:latin typeface="Cambria Math"/>
                      </a:rPr>
                      <m:t> 48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to standard notation.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8991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5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Since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1 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, we need to convert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48 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5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7200" y="4800600"/>
            <a:ext cx="2021922" cy="564163"/>
            <a:chOff x="457200" y="4800600"/>
            <a:chExt cx="2021922" cy="56416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143000" y="48006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143000" y="4800600"/>
              <a:ext cx="133612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7200" y="4841543"/>
                  <a:ext cx="12650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 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/>
                        </a:rPr>
                        <m:t>8</m:t>
                      </m:r>
                      <m:r>
                        <a:rPr lang="en-US" sz="2800" b="0" i="0" smtClean="0">
                          <a:latin typeface="Cambria Math"/>
                        </a:rPr>
                        <m:t>    </m:t>
                      </m:r>
                      <m:r>
                        <a:rPr lang="en-US" sz="2800" b="0" i="1" smtClean="0">
                          <a:latin typeface="Cambria Math"/>
                        </a:rPr>
                        <m:t>48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841543"/>
                  <a:ext cx="126509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47800" y="4353580"/>
                <a:ext cx="12355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6   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 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53580"/>
                <a:ext cx="123553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05200" y="4364869"/>
                <a:ext cx="5331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5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 48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  <m:r>
                        <a:rPr lang="en-US" sz="2800" b="0" i="1" smtClean="0">
                          <a:latin typeface="Cambria Math"/>
                        </a:rPr>
                        <m:t>=3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5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 6 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364869"/>
                <a:ext cx="533133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2192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Standard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981200"/>
                <a:ext cx="8991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3 </m:t>
                    </m:r>
                    <m:r>
                      <a:rPr lang="en-US" sz="2800" b="0" i="1" smtClean="0">
                        <a:latin typeface="Cambria Math"/>
                      </a:rPr>
                      <m:t>𝑔𝑎𝑙</m:t>
                    </m:r>
                    <m:r>
                      <a:rPr lang="en-US" sz="2800" b="0" i="1" smtClean="0">
                        <a:latin typeface="Cambria Math"/>
                      </a:rPr>
                      <m:t> 5 </m:t>
                    </m:r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  <m:r>
                      <a:rPr lang="en-US" sz="2800" b="0" i="1" smtClean="0">
                        <a:latin typeface="Cambria Math"/>
                      </a:rPr>
                      <m:t> 48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to standard notation.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8991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5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Since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2 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1 </m:t>
                    </m:r>
                    <m:r>
                      <a:rPr lang="en-US" sz="2800" b="0" i="1" smtClean="0">
                        <a:latin typeface="Cambria Math"/>
                      </a:rPr>
                      <m:t>𝑝𝑡</m:t>
                    </m:r>
                  </m:oMath>
                </a14:m>
                <a:r>
                  <a:rPr lang="en-US" sz="2800" dirty="0"/>
                  <a:t>, we need to convert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6 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𝑝𝑡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5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7200" y="4800600"/>
            <a:ext cx="2021922" cy="564163"/>
            <a:chOff x="457200" y="4800600"/>
            <a:chExt cx="2021922" cy="56416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143000" y="48006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143000" y="4800600"/>
              <a:ext cx="133612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7200" y="4841543"/>
                  <a:ext cx="10663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 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2    </m:t>
                      </m:r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841543"/>
                  <a:ext cx="106631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3000" y="4353580"/>
                <a:ext cx="12355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3   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 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353580"/>
                <a:ext cx="123553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05200" y="4364869"/>
                <a:ext cx="50341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5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 6 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=3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5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 3 </m:t>
                      </m:r>
                      <m:r>
                        <a:rPr lang="en-US" sz="2800" b="0" i="1" smtClean="0">
                          <a:latin typeface="Cambria Math"/>
                        </a:rPr>
                        <m:t>𝑝𝑡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364869"/>
                <a:ext cx="503419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2192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Standard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981200"/>
                <a:ext cx="8991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3 </m:t>
                    </m:r>
                    <m:r>
                      <a:rPr lang="en-US" sz="2800" b="0" i="1" smtClean="0">
                        <a:latin typeface="Cambria Math"/>
                      </a:rPr>
                      <m:t>𝑔𝑎𝑙</m:t>
                    </m:r>
                    <m:r>
                      <a:rPr lang="en-US" sz="2800" b="0" i="1" smtClean="0">
                        <a:latin typeface="Cambria Math"/>
                      </a:rPr>
                      <m:t> 5 </m:t>
                    </m:r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  <m:r>
                      <a:rPr lang="en-US" sz="2800" b="0" i="1" smtClean="0">
                        <a:latin typeface="Cambria Math"/>
                      </a:rPr>
                      <m:t> 48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to standard notation.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8991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5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Since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2 </m:t>
                    </m:r>
                    <m:r>
                      <a:rPr lang="en-US" sz="2800" b="0" i="1" smtClean="0">
                        <a:latin typeface="Cambria Math"/>
                      </a:rPr>
                      <m:t>𝑝𝑡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1 </m:t>
                    </m:r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</m:oMath>
                </a14:m>
                <a:r>
                  <a:rPr lang="en-US" sz="2800" dirty="0"/>
                  <a:t>, we need to convert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3 </m:t>
                    </m:r>
                    <m:r>
                      <a:rPr lang="en-US" sz="2800" b="0" i="1" smtClean="0">
                        <a:latin typeface="Cambria Math"/>
                      </a:rPr>
                      <m:t>𝑝𝑡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𝑝𝑡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55" t="-6410" r="-16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7200" y="4800600"/>
            <a:ext cx="2021922" cy="564163"/>
            <a:chOff x="457200" y="4800600"/>
            <a:chExt cx="2021922" cy="56416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143000" y="48006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143000" y="4800600"/>
              <a:ext cx="133612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7200" y="4841543"/>
                  <a:ext cx="10663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 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2    </m:t>
                      </m:r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841543"/>
                  <a:ext cx="106631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3000" y="4353580"/>
                <a:ext cx="12355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1   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 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353580"/>
                <a:ext cx="123553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9400" y="4364869"/>
                <a:ext cx="62562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5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 3 </m:t>
                      </m:r>
                      <m:r>
                        <a:rPr lang="en-US" sz="2800" b="0" i="1" smtClean="0">
                          <a:latin typeface="Cambria Math"/>
                        </a:rPr>
                        <m:t>𝑝𝑡</m:t>
                      </m:r>
                      <m:r>
                        <a:rPr lang="en-US" sz="2800" b="0" i="1" smtClean="0">
                          <a:latin typeface="Cambria Math"/>
                        </a:rPr>
                        <m:t>=3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5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+1 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 1 </m:t>
                      </m:r>
                      <m:r>
                        <a:rPr lang="en-US" sz="2800" b="0" i="1" smtClean="0">
                          <a:latin typeface="Cambria Math"/>
                        </a:rPr>
                        <m:t>𝑝𝑡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64869"/>
                <a:ext cx="625626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25769" y="4963180"/>
                <a:ext cx="2879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=3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6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 1 </m:t>
                      </m:r>
                      <m:r>
                        <a:rPr lang="en-US" sz="2800" b="0" i="1" smtClean="0">
                          <a:latin typeface="Cambria Math"/>
                        </a:rPr>
                        <m:t>𝑝𝑡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769" y="4963180"/>
                <a:ext cx="287982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7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2192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Standard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981200"/>
                <a:ext cx="8991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3 </m:t>
                    </m:r>
                    <m:r>
                      <a:rPr lang="en-US" sz="2800" b="0" i="1" smtClean="0">
                        <a:latin typeface="Cambria Math"/>
                      </a:rPr>
                      <m:t>𝑔𝑎𝑙</m:t>
                    </m:r>
                    <m:r>
                      <a:rPr lang="en-US" sz="2800" b="0" i="1" smtClean="0">
                        <a:latin typeface="Cambria Math"/>
                      </a:rPr>
                      <m:t> 5 </m:t>
                    </m:r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  <m:r>
                      <a:rPr lang="en-US" sz="2800" b="0" i="1" smtClean="0">
                        <a:latin typeface="Cambria Math"/>
                      </a:rPr>
                      <m:t> 48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to standard notation.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81200"/>
                <a:ext cx="8991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56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Since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4 </m:t>
                    </m:r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1 </m:t>
                    </m:r>
                    <m:r>
                      <a:rPr lang="en-US" sz="2800" b="0" i="1" smtClean="0">
                        <a:latin typeface="Cambria Math"/>
                      </a:rPr>
                      <m:t>𝑔𝑎𝑙</m:t>
                    </m:r>
                  </m:oMath>
                </a14:m>
                <a:r>
                  <a:rPr lang="en-US" sz="2800" dirty="0"/>
                  <a:t>, we need to convert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6 </m:t>
                    </m:r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𝑔𝑎𝑙</m:t>
                    </m:r>
                  </m:oMath>
                </a14:m>
                <a:r>
                  <a:rPr lang="en-US" sz="2800" dirty="0"/>
                  <a:t> and q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75" y="3124200"/>
                <a:ext cx="838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5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7200" y="4800600"/>
            <a:ext cx="2021922" cy="564163"/>
            <a:chOff x="457200" y="4800600"/>
            <a:chExt cx="2021922" cy="56416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143000" y="48006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143000" y="4800600"/>
              <a:ext cx="133612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7200" y="4841543"/>
                  <a:ext cx="10663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 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4    </m:t>
                      </m:r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841543"/>
                  <a:ext cx="106631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3000" y="4353580"/>
                <a:ext cx="12355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1   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 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353580"/>
                <a:ext cx="123553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67000" y="4364869"/>
                <a:ext cx="65362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6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 1 </m:t>
                      </m:r>
                      <m:r>
                        <a:rPr lang="en-US" sz="2800" b="0" i="1" smtClean="0">
                          <a:latin typeface="Cambria Math"/>
                        </a:rPr>
                        <m:t>𝑝𝑡</m:t>
                      </m:r>
                      <m:r>
                        <a:rPr lang="en-US" sz="2800" b="0" i="1" smtClean="0">
                          <a:latin typeface="Cambria Math"/>
                        </a:rPr>
                        <m:t>=3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+1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2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 1 </m:t>
                      </m:r>
                      <m:r>
                        <a:rPr lang="en-US" sz="2800" b="0" i="1" smtClean="0">
                          <a:latin typeface="Cambria Math"/>
                        </a:rPr>
                        <m:t>𝑝𝑡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364869"/>
                <a:ext cx="653621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53000" y="4963180"/>
                <a:ext cx="2879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=4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  <m:r>
                        <a:rPr lang="en-US" sz="2800" b="0" i="1" smtClean="0">
                          <a:latin typeface="Cambria Math"/>
                        </a:rPr>
                        <m:t> 2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latin typeface="Cambria Math"/>
                        </a:rPr>
                        <m:t> 1 </m:t>
                      </m:r>
                      <m:r>
                        <a:rPr lang="en-US" sz="2800" b="0" i="1" smtClean="0">
                          <a:latin typeface="Cambria Math"/>
                        </a:rPr>
                        <m:t>𝑝𝑡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963180"/>
                <a:ext cx="287982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7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169" y="1295400"/>
            <a:ext cx="6588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 Customary Units - Weight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0" y="2133600"/>
            <a:ext cx="678290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28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2192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Standard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467" y="2256402"/>
                <a:ext cx="93163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1 </m:t>
                    </m:r>
                    <m:r>
                      <a:rPr lang="en-US" sz="2800" b="0" i="1" smtClean="0">
                        <a:latin typeface="Cambria Math"/>
                      </a:rPr>
                      <m:t>𝑚𝑖</m:t>
                    </m:r>
                    <m:r>
                      <a:rPr lang="en-US" sz="2800" b="0" i="1" smtClean="0">
                        <a:latin typeface="Cambria Math"/>
                      </a:rPr>
                      <m:t> 6,375 </m:t>
                    </m:r>
                    <m:r>
                      <a:rPr lang="en-US" sz="2800" b="0" i="1" smtClean="0">
                        <a:latin typeface="Cambria Math"/>
                      </a:rPr>
                      <m:t>𝑓𝑡</m:t>
                    </m:r>
                  </m:oMath>
                </a14:m>
                <a:r>
                  <a:rPr lang="en-US" sz="2800" dirty="0"/>
                  <a:t> to standard notation. (Skill Check)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" y="2256402"/>
                <a:ext cx="931633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37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4038600"/>
                <a:ext cx="8616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5 </m:t>
                    </m:r>
                    <m:r>
                      <a:rPr lang="en-US" sz="2800" b="0" i="1" smtClean="0">
                        <a:latin typeface="Cambria Math"/>
                      </a:rPr>
                      <m:t>𝑙𝑏</m:t>
                    </m:r>
                    <m:r>
                      <a:rPr lang="en-US" sz="2800" b="0" i="1" smtClean="0">
                        <a:latin typeface="Cambria Math"/>
                      </a:rPr>
                      <m:t> 25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  <m:r>
                      <a:rPr lang="en-US" sz="28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/>
                  <a:t>to standard notation. (Skill Check)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8616077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415" t="-11765" r="-354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8884" y="3007113"/>
                <a:ext cx="23657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2 </m:t>
                      </m:r>
                      <m:r>
                        <a:rPr lang="en-US" sz="2800" b="0" i="1" smtClean="0">
                          <a:latin typeface="Cambria Math"/>
                        </a:rPr>
                        <m:t>𝑚𝑖</m:t>
                      </m:r>
                      <m:r>
                        <a:rPr lang="en-US" sz="2800" b="0" i="1" smtClean="0">
                          <a:latin typeface="Cambria Math"/>
                        </a:rPr>
                        <m:t>  1095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884" y="3007113"/>
                <a:ext cx="236571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4886980"/>
                <a:ext cx="16814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6 </m:t>
                      </m:r>
                      <m:r>
                        <a:rPr lang="en-US" sz="2800" b="0" i="1" smtClean="0">
                          <a:latin typeface="Cambria Math"/>
                        </a:rPr>
                        <m:t>𝑙𝑏</m:t>
                      </m:r>
                      <m:r>
                        <a:rPr lang="en-US" sz="2800" b="0" i="1" smtClean="0">
                          <a:latin typeface="Cambria Math"/>
                        </a:rPr>
                        <m:t> 9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886980"/>
                <a:ext cx="16814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1219200" y="3124200"/>
            <a:ext cx="3733800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19200" y="4953000"/>
            <a:ext cx="3733800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9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2192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Standard Notation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113746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completing an addition, subtraction, multiplication or division on a US customary unit of measure, you should convert the sum, difference, product or quotient to standard form.</a:t>
            </a:r>
          </a:p>
        </p:txBody>
      </p:sp>
    </p:spTree>
    <p:extLst>
      <p:ext uri="{BB962C8B-B14F-4D97-AF65-F5344CB8AC3E}">
        <p14:creationId xmlns:p14="http://schemas.microsoft.com/office/powerpoint/2010/main" val="326464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005" y="1371600"/>
            <a:ext cx="6365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 US Customary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95239"/>
                <a:ext cx="6425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 Add: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8 </m:t>
                    </m:r>
                    <m:r>
                      <a:rPr lang="en-US" sz="2800" b="0" i="1" smtClean="0">
                        <a:latin typeface="Cambria Math"/>
                      </a:rPr>
                      <m:t>𝑙𝑏</m:t>
                    </m:r>
                    <m:r>
                      <a:rPr lang="en-US" sz="2800" b="0" i="1" smtClean="0">
                        <a:latin typeface="Cambria Math"/>
                      </a:rPr>
                      <m:t> 2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  <m:r>
                      <a:rPr lang="en-US" sz="2800" b="0" i="0" smtClean="0">
                        <a:latin typeface="Cambria Math"/>
                      </a:rPr>
                      <m:t>+7 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lb</m:t>
                    </m:r>
                    <m:r>
                      <a:rPr lang="en-US" sz="2800" b="0" i="0" smtClean="0">
                        <a:latin typeface="Cambria Math"/>
                      </a:rPr>
                      <m:t> 9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oz</m:t>
                    </m:r>
                    <m:r>
                      <a:rPr lang="en-US" sz="28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/>
                  <a:t>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95239"/>
                <a:ext cx="642502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664" t="-11765" r="-664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753628" y="3236822"/>
            <a:ext cx="2427972" cy="1030378"/>
            <a:chOff x="2753628" y="3236822"/>
            <a:chExt cx="2427972" cy="1030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138232" y="3236822"/>
                  <a:ext cx="20031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8 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𝑙𝑏𝑠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 2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232" y="3236822"/>
                  <a:ext cx="2003177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53628" y="3743980"/>
                  <a:ext cx="24279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+  7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𝑙𝑏𝑠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 9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628" y="3743980"/>
                  <a:ext cx="2427972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 bwMode="auto">
            <a:xfrm>
              <a:off x="2819400" y="4267200"/>
              <a:ext cx="2362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8600" y="4271805"/>
                <a:ext cx="1130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11 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271805"/>
                <a:ext cx="113018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65090" y="4533415"/>
            <a:ext cx="8077200" cy="1215716"/>
            <a:chOff x="565090" y="4533415"/>
            <a:chExt cx="8077200" cy="1215716"/>
          </a:xfrm>
        </p:grpSpPr>
        <p:cxnSp>
          <p:nvCxnSpPr>
            <p:cNvPr id="13" name="Straight Arrow Connector 12"/>
            <p:cNvCxnSpPr>
              <a:endCxn id="9" idx="1"/>
            </p:cNvCxnSpPr>
            <p:nvPr/>
          </p:nvCxnSpPr>
          <p:spPr bwMode="auto">
            <a:xfrm flipV="1">
              <a:off x="3138232" y="4533415"/>
              <a:ext cx="900368" cy="2616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65090" y="4795024"/>
                  <a:ext cx="80772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</a:rPr>
                    <a:t>Since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11 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𝑜𝑧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&lt;16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𝑜𝑧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𝑙𝑏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, this value is in standard form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90" y="4795024"/>
                  <a:ext cx="8077200" cy="9541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585" t="-6410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1800" y="4267200"/>
                <a:ext cx="12404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15 </m:t>
                      </m:r>
                      <m:r>
                        <a:rPr lang="en-US" sz="2800" b="0" i="1" smtClean="0">
                          <a:latin typeface="Cambria Math"/>
                        </a:rPr>
                        <m:t>𝑙𝑏𝑠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267200"/>
                <a:ext cx="124040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5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005" y="1371600"/>
            <a:ext cx="6365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 US Customary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95239"/>
                <a:ext cx="65537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 Add: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8 </m:t>
                    </m:r>
                    <m:r>
                      <a:rPr lang="en-US" sz="2800" b="0" i="1" smtClean="0">
                        <a:latin typeface="Cambria Math"/>
                      </a:rPr>
                      <m:t>𝑔𝑎𝑙</m:t>
                    </m:r>
                    <m:r>
                      <a:rPr lang="en-US" sz="2800" b="0" i="1" smtClean="0">
                        <a:latin typeface="Cambria Math"/>
                      </a:rPr>
                      <m:t> 3 </m:t>
                    </m:r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  <m:r>
                      <a:rPr lang="en-US" sz="2800" b="0" i="0" smtClean="0">
                        <a:latin typeface="Cambria Math"/>
                      </a:rPr>
                      <m:t>+5 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gal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2 </m:t>
                    </m:r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sz="2800" dirty="0"/>
                  <a:t>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95239"/>
                <a:ext cx="655378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651" t="-11765" r="-55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753628" y="3236822"/>
            <a:ext cx="2466701" cy="1030378"/>
            <a:chOff x="2753628" y="3236822"/>
            <a:chExt cx="2466701" cy="1030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138232" y="3236822"/>
                  <a:ext cx="20419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8 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𝑔𝑎𝑙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 3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𝑞𝑡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232" y="3236822"/>
                  <a:ext cx="204190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53628" y="3743980"/>
                  <a:ext cx="24667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+  5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𝑔𝑎𝑙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 2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𝑞𝑡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628" y="3743980"/>
                  <a:ext cx="246670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 bwMode="auto">
            <a:xfrm>
              <a:off x="2819400" y="4267200"/>
              <a:ext cx="2362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76416" y="4271805"/>
                <a:ext cx="9051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5 </m:t>
                      </m:r>
                      <m:r>
                        <a:rPr lang="en-US" sz="2800" b="0" i="1" smtClean="0">
                          <a:latin typeface="Cambria Math"/>
                        </a:rPr>
                        <m:t>𝑞𝑡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416" y="4271805"/>
                <a:ext cx="90518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65090" y="4533415"/>
            <a:ext cx="8077200" cy="1215716"/>
            <a:chOff x="565090" y="4533415"/>
            <a:chExt cx="8077200" cy="1215716"/>
          </a:xfrm>
        </p:grpSpPr>
        <p:cxnSp>
          <p:nvCxnSpPr>
            <p:cNvPr id="13" name="Straight Arrow Connector 12"/>
            <p:cNvCxnSpPr>
              <a:endCxn id="9" idx="1"/>
            </p:cNvCxnSpPr>
            <p:nvPr/>
          </p:nvCxnSpPr>
          <p:spPr bwMode="auto">
            <a:xfrm flipV="1">
              <a:off x="3376048" y="4533415"/>
              <a:ext cx="900368" cy="2616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65090" y="4795024"/>
                  <a:ext cx="80772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</a:rPr>
                    <a:t>Since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&gt;4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𝑔𝑎𝑙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, this value is </a:t>
                  </a:r>
                  <a:r>
                    <a:rPr lang="en-US" sz="2800" u="sng" dirty="0">
                      <a:solidFill>
                        <a:srgbClr val="FF0000"/>
                      </a:solidFill>
                    </a:rPr>
                    <a:t>not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 in standard form.  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90" y="4795024"/>
                  <a:ext cx="8077200" cy="9541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585" t="-6410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587927" y="4795024"/>
            <a:ext cx="3051733" cy="977583"/>
            <a:chOff x="4587927" y="4795024"/>
            <a:chExt cx="3051733" cy="9775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87927" y="5249387"/>
                  <a:ext cx="30517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5 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𝑞𝑡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𝑔𝑎𝑙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1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𝑞𝑡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7927" y="5249387"/>
                  <a:ext cx="3051733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 bwMode="auto">
            <a:xfrm>
              <a:off x="4953000" y="4795024"/>
              <a:ext cx="762000" cy="47705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3185713" y="2818459"/>
            <a:ext cx="1986671" cy="1988135"/>
            <a:chOff x="3185713" y="2818459"/>
            <a:chExt cx="1986671" cy="1988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267200" y="4283374"/>
                  <a:ext cx="9051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1 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𝑞𝑡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4283374"/>
                  <a:ext cx="905184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85713" y="2818459"/>
                  <a:ext cx="9734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1 </m:t>
                        </m:r>
                        <m:r>
                          <a:rPr lang="en-US" b="0" i="1" smtClean="0">
                            <a:latin typeface="Cambria Math"/>
                          </a:rPr>
                          <m:t>𝑔𝑎𝑙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713" y="2818459"/>
                  <a:ext cx="973472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86810" y="4267200"/>
                <a:ext cx="1305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14 </m:t>
                      </m:r>
                      <m:r>
                        <a:rPr lang="en-US" sz="2800" b="0" i="1" smtClean="0">
                          <a:latin typeface="Cambria Math"/>
                        </a:rPr>
                        <m:t>𝑔𝑎𝑙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810" y="4267200"/>
                <a:ext cx="130535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7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693" y="1371600"/>
            <a:ext cx="7340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Subtracting US Customary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95239"/>
                <a:ext cx="72431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Subtract: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3 </m:t>
                    </m:r>
                    <m:r>
                      <a:rPr lang="en-US" sz="2800" b="0" i="1" smtClean="0">
                        <a:latin typeface="Cambria Math"/>
                      </a:rPr>
                      <m:t>𝑙𝑏</m:t>
                    </m:r>
                    <m:r>
                      <a:rPr lang="en-US" sz="2800" b="0" i="1" smtClean="0">
                        <a:latin typeface="Cambria Math"/>
                      </a:rPr>
                      <m:t> 12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  <m:r>
                      <a:rPr lang="en-US" sz="2800" b="0" i="0" smtClean="0">
                        <a:latin typeface="Cambria Math"/>
                      </a:rPr>
                      <m:t>−1 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lb</m:t>
                    </m:r>
                    <m:r>
                      <a:rPr lang="en-US" sz="2800" b="0" i="0" smtClean="0">
                        <a:latin typeface="Cambria Math"/>
                      </a:rPr>
                      <m:t> 9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oz</m:t>
                    </m:r>
                    <m:r>
                      <a:rPr lang="en-US" sz="28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/>
                  <a:t>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95239"/>
                <a:ext cx="724313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84" t="-11765" r="-42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753628" y="3236822"/>
            <a:ext cx="2579051" cy="1030378"/>
            <a:chOff x="2753628" y="3236822"/>
            <a:chExt cx="2579051" cy="1030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38232" y="3236822"/>
                  <a:ext cx="219444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𝑙𝑏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   12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232" y="3236822"/>
                  <a:ext cx="2194447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753628" y="3743980"/>
                  <a:ext cx="25775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−  1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𝑙𝑏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     9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628" y="3743980"/>
                  <a:ext cx="2577565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 bwMode="auto">
            <a:xfrm>
              <a:off x="2819400" y="4267200"/>
              <a:ext cx="2362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2591" y="4271805"/>
                <a:ext cx="9314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591" y="4271805"/>
                <a:ext cx="93140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00400" y="4267200"/>
                <a:ext cx="877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𝑙𝑏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267200"/>
                <a:ext cx="87703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6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693" y="1371600"/>
            <a:ext cx="7340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Subtracting US Customary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95239"/>
                <a:ext cx="74419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Subtract: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14 </m:t>
                    </m:r>
                    <m:r>
                      <a:rPr lang="en-US" sz="2800" b="0" i="1" smtClean="0">
                        <a:latin typeface="Cambria Math"/>
                      </a:rPr>
                      <m:t>𝑙𝑏</m:t>
                    </m:r>
                    <m:r>
                      <a:rPr lang="en-US" sz="2800" b="0" i="1" smtClean="0">
                        <a:latin typeface="Cambria Math"/>
                      </a:rPr>
                      <m:t> 3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  <m:r>
                      <a:rPr lang="en-US" sz="2800" b="0" i="0" smtClean="0">
                        <a:latin typeface="Cambria Math"/>
                      </a:rPr>
                      <m:t>−9 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lb</m:t>
                    </m:r>
                    <m:r>
                      <a:rPr lang="en-US" sz="2800" b="0" i="0" smtClean="0">
                        <a:latin typeface="Cambria Math"/>
                      </a:rPr>
                      <m:t> 10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oz</m:t>
                    </m:r>
                    <m:r>
                      <a:rPr lang="en-US" sz="28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dirty="0"/>
                  <a:t>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95239"/>
                <a:ext cx="744190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38" t="-11765" r="-32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753628" y="3236822"/>
            <a:ext cx="2776337" cy="1030378"/>
            <a:chOff x="2753628" y="3236822"/>
            <a:chExt cx="2776337" cy="1030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38232" y="3236822"/>
                  <a:ext cx="227299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14 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𝑙𝑏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    3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232" y="3236822"/>
                  <a:ext cx="227299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753628" y="3743980"/>
                  <a:ext cx="277633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−    9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𝑙𝑏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  10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628" y="3743980"/>
                  <a:ext cx="277633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 bwMode="auto">
            <a:xfrm>
              <a:off x="2819400" y="4267200"/>
              <a:ext cx="2362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419600" y="3200400"/>
            <a:ext cx="4572000" cy="1815882"/>
            <a:chOff x="4419600" y="3200400"/>
            <a:chExt cx="4572000" cy="1815882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4419600" y="3236822"/>
              <a:ext cx="1034165" cy="1182778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638800" y="3200400"/>
                  <a:ext cx="3352800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</a:rPr>
                    <a:t>Since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𝑜𝑧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&gt;3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𝑜𝑧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we need to borrow from the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𝑙𝑏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 before subtracting.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3200400"/>
                  <a:ext cx="3352800" cy="181588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636" t="-3356" b="-8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3202663" y="2859402"/>
            <a:ext cx="948016" cy="721998"/>
            <a:chOff x="3202663" y="2859402"/>
            <a:chExt cx="948016" cy="721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02663" y="2859402"/>
                  <a:ext cx="9480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13 </m:t>
                        </m:r>
                        <m:r>
                          <a:rPr lang="en-US" b="0" i="1" smtClean="0">
                            <a:latin typeface="Cambria Math"/>
                          </a:rPr>
                          <m:t>𝑙𝑏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663" y="2859402"/>
                  <a:ext cx="94801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 bwMode="auto">
            <a:xfrm>
              <a:off x="3352800" y="3498432"/>
              <a:ext cx="647700" cy="8296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4800" y="2818459"/>
                <a:ext cx="1915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16 </m:t>
                      </m:r>
                      <m:r>
                        <a:rPr lang="en-US" b="0" i="1" smtClean="0">
                          <a:latin typeface="Cambria Math"/>
                        </a:rPr>
                        <m:t>𝑜𝑧</m:t>
                      </m:r>
                      <m:r>
                        <a:rPr lang="en-US" b="0" i="1" smtClean="0">
                          <a:latin typeface="Cambria Math"/>
                        </a:rPr>
                        <m:t>+3 </m:t>
                      </m:r>
                      <m:r>
                        <a:rPr lang="en-US" b="0" i="1" smtClean="0">
                          <a:latin typeface="Cambria Math"/>
                        </a:rPr>
                        <m:t>𝑜𝑧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818459"/>
                <a:ext cx="191578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>
            <a:off x="4612832" y="3498432"/>
            <a:ext cx="647700" cy="8296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15569" y="2819400"/>
                <a:ext cx="9946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19 </m:t>
                      </m:r>
                      <m:r>
                        <a:rPr lang="en-US" b="0" i="1" smtClean="0">
                          <a:latin typeface="Cambria Math"/>
                        </a:rPr>
                        <m:t>𝑜𝑧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569" y="2819400"/>
                <a:ext cx="99463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02591" y="4271805"/>
                <a:ext cx="9314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591" y="4271805"/>
                <a:ext cx="93140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13965" y="4267200"/>
                <a:ext cx="877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4 </m:t>
                      </m:r>
                      <m:r>
                        <a:rPr lang="en-US" sz="2800" b="0" i="1" smtClean="0">
                          <a:latin typeface="Cambria Math"/>
                        </a:rPr>
                        <m:t>𝑙𝑏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965" y="4267200"/>
                <a:ext cx="87703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7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813" y="1371600"/>
            <a:ext cx="72122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US Customary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465640"/>
                <a:ext cx="6223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 Multiply: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7 </m:t>
                    </m:r>
                    <m:r>
                      <a:rPr lang="en-US" sz="2800" b="0" i="1" smtClean="0">
                        <a:latin typeface="Cambria Math"/>
                      </a:rPr>
                      <m:t>𝑙𝑏</m:t>
                    </m:r>
                    <m:r>
                      <a:rPr lang="en-US" sz="2800" b="0" i="1" smtClean="0">
                        <a:latin typeface="Cambria Math"/>
                      </a:rPr>
                      <m:t> 3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  <m:r>
                      <a:rPr lang="en-US" sz="2800" b="0" i="1" smtClean="0">
                        <a:latin typeface="Cambria Math"/>
                      </a:rPr>
                      <m:t> ×8.</m:t>
                    </m:r>
                  </m:oMath>
                </a14:m>
                <a:r>
                  <a:rPr lang="en-US" sz="2800" dirty="0"/>
                  <a:t>  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65640"/>
                <a:ext cx="6223627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490" t="-11628" r="-78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124552" y="3436877"/>
            <a:ext cx="2057048" cy="1046440"/>
            <a:chOff x="3124552" y="3436877"/>
            <a:chExt cx="2057048" cy="1046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200400" y="3436877"/>
                  <a:ext cx="17600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7 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𝑙𝑏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3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436877"/>
                  <a:ext cx="1760034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24552" y="3960097"/>
                  <a:ext cx="14474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       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552" y="3960097"/>
                  <a:ext cx="144744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 bwMode="auto">
            <a:xfrm>
              <a:off x="3124552" y="4483317"/>
              <a:ext cx="20570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4572000"/>
                <a:ext cx="1130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24 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572000"/>
                <a:ext cx="113018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81000" y="4800600"/>
            <a:ext cx="8077200" cy="1215716"/>
            <a:chOff x="565090" y="4533415"/>
            <a:chExt cx="8077200" cy="1215716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3376048" y="4533415"/>
              <a:ext cx="900368" cy="2616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65090" y="4795024"/>
                  <a:ext cx="80772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</a:rPr>
                    <a:t>Since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24 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𝑜𝑧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&gt;16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𝑜𝑧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𝑙𝑏</m:t>
                      </m:r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</a:rPr>
                    <a:t>, this value is </a:t>
                  </a:r>
                  <a:r>
                    <a:rPr lang="en-US" sz="2800" u="sng" dirty="0">
                      <a:solidFill>
                        <a:srgbClr val="FF0000"/>
                      </a:solidFill>
                    </a:rPr>
                    <a:t>not</a:t>
                  </a:r>
                  <a:r>
                    <a:rPr lang="en-US" sz="2800" dirty="0">
                      <a:solidFill>
                        <a:srgbClr val="FF0000"/>
                      </a:solidFill>
                    </a:rPr>
                    <a:t> in standard form. 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90" y="4795024"/>
                  <a:ext cx="8077200" cy="9541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585" t="-6369" b="-16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038600" y="5042217"/>
            <a:ext cx="3073405" cy="977583"/>
            <a:chOff x="4587927" y="4795024"/>
            <a:chExt cx="3073405" cy="9775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587927" y="5249387"/>
                  <a:ext cx="30734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24 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𝑙𝑏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8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7927" y="5249387"/>
                  <a:ext cx="307340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 bwMode="auto">
            <a:xfrm>
              <a:off x="4953000" y="4795024"/>
              <a:ext cx="762000" cy="47705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3016304" y="3117265"/>
            <a:ext cx="2012896" cy="1901755"/>
            <a:chOff x="3185713" y="2818459"/>
            <a:chExt cx="2012896" cy="190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267200" y="4196994"/>
                  <a:ext cx="9314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8 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4196994"/>
                  <a:ext cx="931409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85713" y="2818459"/>
                  <a:ext cx="9800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   1 </m:t>
                        </m:r>
                        <m:r>
                          <a:rPr lang="en-US" b="0" i="1" smtClean="0">
                            <a:latin typeface="Cambria Math"/>
                          </a:rPr>
                          <m:t>𝑙𝑏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713" y="2818459"/>
                  <a:ext cx="98007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62793" y="4495800"/>
                <a:ext cx="10758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57 </m:t>
                      </m:r>
                      <m:r>
                        <a:rPr lang="en-US" sz="2800" b="0" i="1" smtClean="0">
                          <a:latin typeface="Cambria Math"/>
                        </a:rPr>
                        <m:t>𝑙𝑏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93" y="4495800"/>
                <a:ext cx="107580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3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813" y="1371600"/>
            <a:ext cx="72122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Multiplying US Customary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465640"/>
                <a:ext cx="7120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 Multiply: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12 </m:t>
                    </m:r>
                    <m:r>
                      <a:rPr lang="en-US" sz="2800" b="0" i="1" smtClean="0">
                        <a:latin typeface="Cambria Math"/>
                      </a:rPr>
                      <m:t>𝑦𝑑</m:t>
                    </m:r>
                    <m:r>
                      <a:rPr lang="en-US" sz="2800" b="0" i="1" smtClean="0">
                        <a:latin typeface="Cambria Math"/>
                      </a:rPr>
                      <m:t> ×23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𝑦𝑑</m:t>
                    </m:r>
                  </m:oMath>
                </a14:m>
                <a:r>
                  <a:rPr lang="en-US" sz="2800" dirty="0"/>
                  <a:t>         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65640"/>
                <a:ext cx="712047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428" t="-11628" r="-51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09800" y="3657600"/>
                <a:ext cx="43297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12 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𝑦𝑑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=276 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657600"/>
                <a:ext cx="432971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8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9592" y="1371600"/>
            <a:ext cx="65966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 US Customary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524780"/>
                <a:ext cx="7500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Divide: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20 </m:t>
                    </m:r>
                    <m:r>
                      <a:rPr lang="en-US" sz="2800" b="0" i="1" smtClean="0">
                        <a:latin typeface="Cambria Math"/>
                      </a:rPr>
                      <m:t>𝑦𝑑</m:t>
                    </m:r>
                    <m:r>
                      <a:rPr lang="en-US" sz="2800" b="0" i="1" smtClean="0">
                        <a:latin typeface="Cambria Math"/>
                      </a:rPr>
                      <m:t> 2 </m:t>
                    </m:r>
                    <m:r>
                      <a:rPr lang="en-US" sz="2800" b="0" i="1" smtClean="0">
                        <a:latin typeface="Cambria Math"/>
                      </a:rPr>
                      <m:t>𝑓𝑡</m:t>
                    </m:r>
                    <m:r>
                      <a:rPr lang="en-US" sz="2800" b="0" i="1" smtClean="0">
                        <a:latin typeface="Cambria Math"/>
                      </a:rPr>
                      <m:t> 6 </m:t>
                    </m:r>
                    <m:r>
                      <a:rPr lang="en-US" sz="2800" b="0" i="1" smtClean="0">
                        <a:latin typeface="Cambria Math"/>
                      </a:rPr>
                      <m:t>𝑖𝑛</m:t>
                    </m:r>
                    <m:r>
                      <a:rPr lang="en-US" sz="2800" b="0" i="1" smtClean="0">
                        <a:latin typeface="Cambria Math"/>
                      </a:rPr>
                      <m:t> ÷2</m:t>
                    </m:r>
                  </m:oMath>
                </a14:m>
                <a:r>
                  <a:rPr lang="en-US" sz="2800" dirty="0"/>
                  <a:t>          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24780"/>
                <a:ext cx="750070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07" t="-11628" r="-40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828800" y="3886200"/>
            <a:ext cx="3745659" cy="599420"/>
            <a:chOff x="1828800" y="3886200"/>
            <a:chExt cx="3745659" cy="59942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514600" y="3886200"/>
              <a:ext cx="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514600" y="3886200"/>
              <a:ext cx="305985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28800" y="3962400"/>
                  <a:ext cx="370716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 2     20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2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𝑓𝑡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    6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3962400"/>
                  <a:ext cx="3707169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02061" y="3353937"/>
                <a:ext cx="11803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10 </m:t>
                      </m:r>
                      <m:r>
                        <a:rPr lang="en-US" sz="2800" b="0" i="1" smtClean="0">
                          <a:latin typeface="Cambria Math"/>
                        </a:rPr>
                        <m:t>𝑦𝑑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61" y="3353937"/>
                <a:ext cx="11803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9810" y="3352800"/>
                <a:ext cx="908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810" y="3352800"/>
                <a:ext cx="90839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4472" y="3352800"/>
                <a:ext cx="888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472" y="3352800"/>
                <a:ext cx="88812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7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9592" y="1371600"/>
            <a:ext cx="65966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Divid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 US Customary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2524780"/>
                <a:ext cx="66674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Divide: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6 </m:t>
                    </m:r>
                    <m:r>
                      <a:rPr lang="en-US" sz="2800" b="0" i="1" smtClean="0">
                        <a:latin typeface="Cambria Math"/>
                      </a:rPr>
                      <m:t>𝑙𝑏</m:t>
                    </m:r>
                    <m:r>
                      <a:rPr lang="en-US" sz="2800" b="0" i="1" smtClean="0">
                        <a:latin typeface="Cambria Math"/>
                      </a:rPr>
                      <m:t>  12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  <m:r>
                      <a:rPr lang="en-US" sz="2800" b="0" i="1" smtClean="0">
                        <a:latin typeface="Cambria Math"/>
                      </a:rPr>
                      <m:t> ÷6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𝑜𝑧</m:t>
                    </m:r>
                  </m:oMath>
                </a14:m>
                <a:r>
                  <a:rPr lang="en-US" sz="2800" dirty="0"/>
                  <a:t>     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24780"/>
                <a:ext cx="666740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21" t="-11628" r="-64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3581400"/>
                <a:ext cx="1966308" cy="910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6 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𝑙𝑏𝑠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12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𝑜𝑧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𝑜𝑧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81400"/>
                <a:ext cx="1966308" cy="9105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0400" y="3593886"/>
                <a:ext cx="1696426" cy="901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108 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𝑜𝑧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𝑜𝑧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593886"/>
                <a:ext cx="1696426" cy="9019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62000" y="3581400"/>
            <a:ext cx="6712030" cy="1971020"/>
            <a:chOff x="762000" y="3581400"/>
            <a:chExt cx="6712030" cy="197102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143000" y="3581400"/>
              <a:ext cx="1966308" cy="455253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" y="5029200"/>
              <a:ext cx="6712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We need to convert the 6 </a:t>
              </a:r>
              <a:r>
                <a:rPr lang="en-US" sz="2800" dirty="0" err="1">
                  <a:solidFill>
                    <a:srgbClr val="FF0000"/>
                  </a:solidFill>
                </a:rPr>
                <a:t>lbs</a:t>
              </a:r>
              <a:r>
                <a:rPr lang="en-US" sz="2800" dirty="0">
                  <a:solidFill>
                    <a:srgbClr val="FF0000"/>
                  </a:solidFill>
                </a:rPr>
                <a:t> 12 </a:t>
              </a:r>
              <a:r>
                <a:rPr lang="en-US" sz="2800" dirty="0" err="1">
                  <a:solidFill>
                    <a:srgbClr val="FF0000"/>
                  </a:solidFill>
                </a:rPr>
                <a:t>oz</a:t>
              </a:r>
              <a:r>
                <a:rPr lang="en-US" sz="2800" dirty="0">
                  <a:solidFill>
                    <a:srgbClr val="FF0000"/>
                  </a:solidFill>
                </a:rPr>
                <a:t> to oz.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3593886"/>
            <a:ext cx="533400" cy="1039881"/>
            <a:chOff x="4191000" y="3593886"/>
            <a:chExt cx="533400" cy="1039881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4343400" y="3593886"/>
              <a:ext cx="381000" cy="44276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4191000" y="4191000"/>
              <a:ext cx="381000" cy="44276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25867" y="3775043"/>
                <a:ext cx="10490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67" y="3775043"/>
                <a:ext cx="104907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3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0641" y="1295400"/>
            <a:ext cx="69813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 Customary Units - Capacity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41731"/>
            <a:ext cx="5867400" cy="36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7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642" y="1371600"/>
            <a:ext cx="7904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Operations on US Customary Units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6" y="2514600"/>
            <a:ext cx="8839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mixture for hamburgers contains 2 </a:t>
            </a:r>
            <a:r>
              <a:rPr lang="en-US" sz="2800" dirty="0" err="1"/>
              <a:t>lb</a:t>
            </a:r>
            <a:r>
              <a:rPr lang="en-US" sz="2800" dirty="0"/>
              <a:t> 8 </a:t>
            </a:r>
            <a:r>
              <a:rPr lang="en-US" sz="2800" dirty="0" err="1"/>
              <a:t>oz</a:t>
            </a:r>
            <a:r>
              <a:rPr lang="en-US" sz="2800" dirty="0"/>
              <a:t>  of ground round steak and 3 </a:t>
            </a:r>
            <a:r>
              <a:rPr lang="en-US" sz="2800" dirty="0" err="1"/>
              <a:t>lb</a:t>
            </a:r>
            <a:r>
              <a:rPr lang="en-US" sz="2800" dirty="0"/>
              <a:t> 10 </a:t>
            </a:r>
            <a:r>
              <a:rPr lang="en-US" sz="2800" dirty="0" err="1"/>
              <a:t>oz</a:t>
            </a:r>
            <a:r>
              <a:rPr lang="en-US" sz="2800" dirty="0"/>
              <a:t> of regular ground beef. How much does the hamburger mixture weigh?  (Skill Check)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1400" y="4394551"/>
                <a:ext cx="16029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6 </m:t>
                      </m:r>
                      <m:r>
                        <a:rPr lang="en-US" sz="2800" b="0" i="1" smtClean="0">
                          <a:latin typeface="Cambria Math"/>
                        </a:rPr>
                        <m:t>𝑙𝑏</m:t>
                      </m:r>
                      <m:r>
                        <a:rPr lang="en-US" sz="2800" b="0" i="1" smtClean="0">
                          <a:latin typeface="Cambria Math"/>
                        </a:rPr>
                        <m:t> 2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394551"/>
                <a:ext cx="160293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362200" y="4330482"/>
            <a:ext cx="3733800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71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642" y="1371600"/>
            <a:ext cx="7904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Operations on US Customary Units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6" y="2514600"/>
            <a:ext cx="8839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package containing a laser printer weighs 74 </a:t>
            </a:r>
            <a:r>
              <a:rPr lang="en-US" sz="2800" dirty="0" err="1"/>
              <a:t>lb</a:t>
            </a:r>
            <a:r>
              <a:rPr lang="en-US" sz="2800" dirty="0"/>
              <a:t> 3 oz.  The container and the packing material weigh 4 </a:t>
            </a:r>
            <a:r>
              <a:rPr lang="en-US" sz="2800" dirty="0" err="1"/>
              <a:t>lb</a:t>
            </a:r>
            <a:r>
              <a:rPr lang="en-US" sz="2800" dirty="0"/>
              <a:t> 12 oz. How much does the laser printer weigh?  (Skill Check)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2800" y="4572000"/>
                <a:ext cx="18017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69 </m:t>
                      </m:r>
                      <m:r>
                        <a:rPr lang="en-US" sz="2800" b="0" i="1" smtClean="0">
                          <a:latin typeface="Cambria Math"/>
                        </a:rPr>
                        <m:t>𝑙𝑏</m:t>
                      </m:r>
                      <m:r>
                        <a:rPr lang="en-US" sz="2800" b="0" i="1" smtClean="0">
                          <a:latin typeface="Cambria Math"/>
                        </a:rPr>
                        <m:t> 7 </m:t>
                      </m:r>
                      <m:r>
                        <a:rPr lang="en-US" sz="2800" b="0" i="1" smtClean="0">
                          <a:latin typeface="Cambria Math"/>
                        </a:rPr>
                        <m:t>𝑜𝑧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572000"/>
                <a:ext cx="180171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514600" y="4572000"/>
            <a:ext cx="3733800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10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642" y="1371600"/>
            <a:ext cx="7904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Operations on US Customary Units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6" y="2514600"/>
            <a:ext cx="8839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Tuna is packed in 1 </a:t>
            </a:r>
            <a:r>
              <a:rPr lang="en-US" sz="2800" dirty="0" err="1"/>
              <a:t>lb</a:t>
            </a:r>
            <a:r>
              <a:rPr lang="en-US" sz="2800" dirty="0"/>
              <a:t> 8 </a:t>
            </a:r>
            <a:r>
              <a:rPr lang="en-US" sz="2800" dirty="0" err="1"/>
              <a:t>oz</a:t>
            </a:r>
            <a:r>
              <a:rPr lang="en-US" sz="2800" dirty="0"/>
              <a:t> cans. If a case contains 24 cans, how much does the case weigh?  (Skill Check)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07799" y="4267200"/>
                <a:ext cx="12404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36 </m:t>
                      </m:r>
                      <m:r>
                        <a:rPr lang="en-US" sz="2800" b="0" i="1" smtClean="0">
                          <a:latin typeface="Cambria Math"/>
                        </a:rPr>
                        <m:t>𝑙𝑏𝑠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799" y="4267200"/>
                <a:ext cx="124040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209800" y="4259239"/>
            <a:ext cx="3733800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98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642" y="1371600"/>
            <a:ext cx="7904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Operations on US Customary Units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6" y="2514600"/>
            <a:ext cx="8839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room is to be covered with square linoleum tiles that are 1 </a:t>
            </a:r>
            <a:r>
              <a:rPr lang="en-US" sz="2800" dirty="0" err="1"/>
              <a:t>ft</a:t>
            </a:r>
            <a:r>
              <a:rPr lang="en-US" sz="2800" dirty="0"/>
              <a:t> 1 ft.  If the room is 18 </a:t>
            </a:r>
            <a:r>
              <a:rPr lang="en-US" sz="2800" dirty="0" err="1"/>
              <a:t>ft</a:t>
            </a:r>
            <a:r>
              <a:rPr lang="en-US" sz="2800" dirty="0"/>
              <a:t> by 21 </a:t>
            </a:r>
            <a:r>
              <a:rPr lang="en-US" sz="2800" dirty="0" err="1"/>
              <a:t>ft</a:t>
            </a:r>
            <a:r>
              <a:rPr lang="en-US" sz="2800" dirty="0"/>
              <a:t>, how many tiles are needed?(Skill Check)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4419600"/>
                <a:ext cx="17565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378  </m:t>
                      </m:r>
                      <m:r>
                        <a:rPr lang="en-US" sz="2800" b="0" i="1" smtClean="0">
                          <a:latin typeface="Cambria Math"/>
                        </a:rPr>
                        <m:t>𝑡𝑖𝑙𝑒𝑠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419600"/>
                <a:ext cx="175657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514600" y="4332069"/>
            <a:ext cx="3733800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6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642" y="1371600"/>
            <a:ext cx="7904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Operations on US Customary Units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6" y="2514600"/>
            <a:ext cx="8839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roll of No. 14 electrical cable 150 </a:t>
            </a:r>
            <a:r>
              <a:rPr lang="en-US" sz="2800" dirty="0" err="1"/>
              <a:t>ft</a:t>
            </a:r>
            <a:r>
              <a:rPr lang="en-US" sz="2800" dirty="0"/>
              <a:t> long is divided into 30 equal sections. How long is each section?(Skill Check)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31286" y="4419600"/>
                <a:ext cx="908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5 </m:t>
                      </m:r>
                      <m:r>
                        <a:rPr lang="en-US" sz="2800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286" y="4419600"/>
                <a:ext cx="90839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514600" y="4330918"/>
            <a:ext cx="3733800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29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642" y="1371600"/>
            <a:ext cx="7904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Operations on US Customary Units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6" y="2514600"/>
            <a:ext cx="8839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6 in pieces can be cut from a 48 in pipe?(Skill Check)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5200" y="4333164"/>
                <a:ext cx="15690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8 </m:t>
                      </m:r>
                      <m:r>
                        <a:rPr lang="en-US" sz="2800" b="0" i="1" smtClean="0">
                          <a:latin typeface="Cambria Math"/>
                        </a:rPr>
                        <m:t>𝑝𝑖𝑒𝑐𝑒𝑠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333164"/>
                <a:ext cx="156901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422809" y="4297907"/>
            <a:ext cx="3733800" cy="698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7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295400"/>
            <a:ext cx="4262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Ratios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Given the equivalence of any two US customary units of measure, we can create two </a:t>
            </a:r>
            <a:r>
              <a:rPr lang="en-US" sz="2800" dirty="0">
                <a:solidFill>
                  <a:srgbClr val="FF0000"/>
                </a:solidFill>
              </a:rPr>
              <a:t>conversion ratios</a:t>
            </a:r>
            <a:r>
              <a:rPr lang="en-US" sz="2800" dirty="0"/>
              <a:t>.  These ratios have a value of 1.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Conversion ratios</a:t>
            </a:r>
            <a:r>
              <a:rPr lang="en-US" sz="2800" dirty="0"/>
              <a:t> are used to convert between units of measure.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4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295400"/>
            <a:ext cx="4262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6314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5280 </m:t>
                    </m:r>
                    <m:r>
                      <a:rPr lang="en-US" sz="2800" b="0" i="1" smtClean="0">
                        <a:latin typeface="Cambria Math"/>
                      </a:rPr>
                      <m:t>𝑓𝑡</m:t>
                    </m:r>
                    <m:r>
                      <a:rPr lang="en-US" sz="2800" b="0" i="1" smtClean="0">
                        <a:latin typeface="Cambria Math"/>
                      </a:rPr>
                      <m:t>=1 </m:t>
                    </m:r>
                    <m:r>
                      <a:rPr lang="en-US" sz="2800" b="0" i="1" smtClean="0">
                        <a:latin typeface="Cambria Math"/>
                      </a:rPr>
                      <m:t>𝑚𝑖</m:t>
                    </m:r>
                  </m:oMath>
                </a14:m>
                <a:r>
                  <a:rPr lang="en-US" sz="2800" dirty="0"/>
                  <a:t>, write two conversion ratios.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29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7251" y="3570161"/>
                <a:ext cx="1721946" cy="177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   Ratio 1:</a:t>
                </a:r>
              </a:p>
              <a:p>
                <a:endParaRPr lang="en-US" sz="28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5280 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51" y="3570161"/>
                <a:ext cx="1721946" cy="1773242"/>
              </a:xfrm>
              <a:prstGeom prst="rect">
                <a:avLst/>
              </a:prstGeom>
              <a:blipFill rotWithShape="1">
                <a:blip r:embed="rId3"/>
                <a:stretch>
                  <a:fillRect t="-3436" r="-6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9854" y="3570161"/>
                <a:ext cx="1721946" cy="1839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   Ratio 2:</a:t>
                </a:r>
              </a:p>
              <a:p>
                <a:endParaRPr lang="en-US" sz="28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𝑚𝑖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5280 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854" y="3570161"/>
                <a:ext cx="1721946" cy="1839093"/>
              </a:xfrm>
              <a:prstGeom prst="rect">
                <a:avLst/>
              </a:prstGeom>
              <a:blipFill rotWithShape="1">
                <a:blip r:embed="rId4"/>
                <a:stretch>
                  <a:fillRect t="-3322" r="-6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4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295400"/>
            <a:ext cx="4262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6314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8 </m:t>
                    </m:r>
                    <m:r>
                      <a:rPr lang="en-US" sz="2800" b="0" i="1" smtClean="0">
                        <a:latin typeface="Cambria Math"/>
                      </a:rPr>
                      <m:t>𝑜𝑧</m:t>
                    </m:r>
                    <m:r>
                      <a:rPr lang="en-US" sz="2800" b="0" i="1" smtClean="0">
                        <a:latin typeface="Cambria Math"/>
                      </a:rPr>
                      <m:t> =1 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, write two conversion ratios.  (Example)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29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7251" y="3570161"/>
                <a:ext cx="1721946" cy="177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   Ratio 1:</a:t>
                </a:r>
              </a:p>
              <a:p>
                <a:endParaRPr lang="en-US" sz="28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𝑜𝑧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51" y="3570161"/>
                <a:ext cx="1721946" cy="1773242"/>
              </a:xfrm>
              <a:prstGeom prst="rect">
                <a:avLst/>
              </a:prstGeom>
              <a:blipFill rotWithShape="1">
                <a:blip r:embed="rId3"/>
                <a:stretch>
                  <a:fillRect t="-3436" r="-6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9854" y="3581400"/>
                <a:ext cx="1721946" cy="176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   Ratio 2:</a:t>
                </a:r>
              </a:p>
              <a:p>
                <a:endParaRPr lang="en-US" sz="28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𝑜𝑧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854" y="3581400"/>
                <a:ext cx="1721946" cy="1763560"/>
              </a:xfrm>
              <a:prstGeom prst="rect">
                <a:avLst/>
              </a:prstGeom>
              <a:blipFill rotWithShape="1">
                <a:blip r:embed="rId4"/>
                <a:stretch>
                  <a:fillRect t="-3460" r="-6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1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295400"/>
            <a:ext cx="4262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6314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3 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=1 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, write two conversion ratios.  (Skill Check)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29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7251" y="3570161"/>
                <a:ext cx="1721946" cy="177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   Ratio 1:</a:t>
                </a:r>
              </a:p>
              <a:p>
                <a:endParaRPr lang="en-US" sz="28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51" y="3570161"/>
                <a:ext cx="1721946" cy="1773242"/>
              </a:xfrm>
              <a:prstGeom prst="rect">
                <a:avLst/>
              </a:prstGeom>
              <a:blipFill rotWithShape="1">
                <a:blip r:embed="rId3"/>
                <a:stretch>
                  <a:fillRect t="-3436" r="-6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9854" y="3581400"/>
                <a:ext cx="1721946" cy="176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   Ratio 2:</a:t>
                </a:r>
              </a:p>
              <a:p>
                <a:endParaRPr lang="en-US" sz="28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854" y="3581400"/>
                <a:ext cx="1721946" cy="1763560"/>
              </a:xfrm>
              <a:prstGeom prst="rect">
                <a:avLst/>
              </a:prstGeom>
              <a:blipFill rotWithShape="1">
                <a:blip r:embed="rId4"/>
                <a:stretch>
                  <a:fillRect t="-3460" r="-6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1462938" y="3429000"/>
            <a:ext cx="1981200" cy="2133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002421" y="3429000"/>
            <a:ext cx="1981200" cy="2133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0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295400"/>
            <a:ext cx="4262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Conversion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6314" y="2209800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Given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2 </m:t>
                    </m:r>
                    <m:r>
                      <a:rPr lang="en-US" sz="2800" b="0" i="1" smtClean="0">
                        <a:latin typeface="Cambria Math"/>
                      </a:rPr>
                      <m:t>𝑝𝑡𝑠</m:t>
                    </m:r>
                    <m:r>
                      <a:rPr lang="en-US" sz="2800" b="0" i="1" smtClean="0">
                        <a:latin typeface="Cambria Math"/>
                      </a:rPr>
                      <m:t>=1 </m:t>
                    </m:r>
                    <m:r>
                      <a:rPr lang="en-US" sz="2800" b="0" i="1" smtClean="0">
                        <a:latin typeface="Cambria Math"/>
                      </a:rPr>
                      <m:t>𝑞𝑡</m:t>
                    </m:r>
                  </m:oMath>
                </a14:m>
                <a:r>
                  <a:rPr lang="en-US" sz="2800" dirty="0"/>
                  <a:t>, write two conversion ratios.  (Skill Check)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" y="2209800"/>
                <a:ext cx="8534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29" t="-6410" r="-57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7251" y="3570161"/>
                <a:ext cx="1721946" cy="1836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   Ratio 1:</a:t>
                </a:r>
              </a:p>
              <a:p>
                <a:endParaRPr lang="en-US" sz="28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𝑝𝑡𝑠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𝑞𝑡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51" y="3570161"/>
                <a:ext cx="1721946" cy="1836080"/>
              </a:xfrm>
              <a:prstGeom prst="rect">
                <a:avLst/>
              </a:prstGeom>
              <a:blipFill rotWithShape="1">
                <a:blip r:embed="rId3"/>
                <a:stretch>
                  <a:fillRect t="-3322" r="-6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9854" y="3581400"/>
                <a:ext cx="1721946" cy="1836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u="sng" dirty="0"/>
                  <a:t>   Ratio 2:</a:t>
                </a:r>
              </a:p>
              <a:p>
                <a:endParaRPr lang="en-US" sz="28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𝑞𝑡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𝑝𝑡𝑠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854" y="3581400"/>
                <a:ext cx="1721946" cy="1836080"/>
              </a:xfrm>
              <a:prstGeom prst="rect">
                <a:avLst/>
              </a:prstGeom>
              <a:blipFill rotWithShape="1">
                <a:blip r:embed="rId4"/>
                <a:stretch>
                  <a:fillRect t="-3322" r="-6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 bwMode="auto">
          <a:xfrm>
            <a:off x="1397624" y="3283880"/>
            <a:ext cx="1981200" cy="2133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30227" y="3283880"/>
            <a:ext cx="1981200" cy="2133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9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61BEC86-DEB6-45BD-AF6E-8AE6F718A479}">
  <ds:schemaRefs>
    <ds:schemaRef ds:uri="http://schemas.microsoft.com/sharepoint/v3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2083</TotalTime>
  <Words>1618</Words>
  <Application>Microsoft Office PowerPoint</Application>
  <PresentationFormat>On-screen Show (4:3)</PresentationFormat>
  <Paragraphs>237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ＭＳ Ｐゴシック</vt:lpstr>
      <vt:lpstr>Arial</vt:lpstr>
      <vt:lpstr>Cambria Math</vt:lpstr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284</cp:revision>
  <cp:lastPrinted>2009-03-09T19:30:18Z</cp:lastPrinted>
  <dcterms:created xsi:type="dcterms:W3CDTF">2009-04-30T13:56:20Z</dcterms:created>
  <dcterms:modified xsi:type="dcterms:W3CDTF">2017-09-29T15:31:27Z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-954360395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